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4" r:id="rId12"/>
    <p:sldId id="265" r:id="rId13"/>
    <p:sldId id="267" r:id="rId14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83" autoAdjust="0"/>
    <p:restoredTop sz="96327"/>
  </p:normalViewPr>
  <p:slideViewPr>
    <p:cSldViewPr snapToGrid="0" snapToObjects="1">
      <p:cViewPr varScale="1">
        <p:scale>
          <a:sx n="110" d="100"/>
          <a:sy n="110" d="100"/>
        </p:scale>
        <p:origin x="3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bild 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1AC0CE8D-5B11-844D-B7BF-7DA354BFE6E4}"/>
              </a:ext>
            </a:extLst>
          </p:cNvPr>
          <p:cNvSpPr/>
          <p:nvPr/>
        </p:nvSpPr>
        <p:spPr>
          <a:xfrm>
            <a:off x="0" y="0"/>
            <a:ext cx="12192000" cy="60915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spcBef>
                <a:spcPts val="4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9" name="textruta 8" hidden="1"/>
          <p:cNvSpPr txBox="1"/>
          <p:nvPr/>
        </p:nvSpPr>
        <p:spPr>
          <a:xfrm>
            <a:off x="2083443" y="73036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17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145087" y="6472147"/>
            <a:ext cx="1901825" cy="1524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C04898B8-31D3-5543-8E6A-A1869B621A74}" type="datetime1">
              <a:rPr lang="sv-SE" smtClean="0"/>
              <a:pPr/>
              <a:t>2022-11-23</a:t>
            </a:fld>
            <a:endParaRPr lang="sv-SE" dirty="0"/>
          </a:p>
        </p:txBody>
      </p:sp>
      <p:sp>
        <p:nvSpPr>
          <p:cNvPr id="18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28272" y="6472147"/>
            <a:ext cx="3305969" cy="1524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9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256838" y="6472147"/>
            <a:ext cx="446547" cy="1524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FDB6F04-D3C7-6B47-9989-671AF2CFAC3B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0" name="logofromfile">
            <a:extLst>
              <a:ext uri="{FF2B5EF4-FFF2-40B4-BE49-F238E27FC236}">
                <a16:creationId xmlns:a16="http://schemas.microsoft.com/office/drawing/2014/main" id="{5FAC050A-3192-402C-ADE3-813B8E211B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116000" y="6233598"/>
            <a:ext cx="1778400" cy="3460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ledning lil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9532349B-0515-1548-80DC-6363190C552E}"/>
              </a:ext>
            </a:extLst>
          </p:cNvPr>
          <p:cNvSpPr/>
          <p:nvPr/>
        </p:nvSpPr>
        <p:spPr>
          <a:xfrm>
            <a:off x="0" y="0"/>
            <a:ext cx="12192000" cy="60915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innehåll 2"/>
          <p:cNvSpPr>
            <a:spLocks noGrp="1"/>
          </p:cNvSpPr>
          <p:nvPr>
            <p:ph idx="1"/>
          </p:nvPr>
        </p:nvSpPr>
        <p:spPr>
          <a:xfrm>
            <a:off x="1160890" y="2342195"/>
            <a:ext cx="10192910" cy="3705906"/>
          </a:xfrm>
          <a:prstGeom prst="rect">
            <a:avLst/>
          </a:prstGeom>
        </p:spPr>
        <p:txBody>
          <a:bodyPr lIns="90000" rIns="90000"/>
          <a:lstStyle>
            <a:lvl1pPr marL="270900" indent="-270900">
              <a:spcBef>
                <a:spcPts val="1600"/>
              </a:spcBef>
              <a:buFont typeface="Arial" charset="0"/>
              <a:buChar char="•"/>
              <a:defRPr sz="20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145087" y="6472147"/>
            <a:ext cx="1901825" cy="1524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95000"/>
                    <a:alpha val="75000"/>
                  </a:schemeClr>
                </a:solidFill>
              </a:defRPr>
            </a:lvl1pPr>
          </a:lstStyle>
          <a:p>
            <a:fld id="{712E37E1-1FC3-CB4E-B5CF-FC0A77A47541}" type="datetime1">
              <a:rPr lang="sv-SE" smtClean="0"/>
              <a:t>2022-11-23</a:t>
            </a:fld>
            <a:endParaRPr lang="sv-SE" dirty="0"/>
          </a:p>
        </p:txBody>
      </p:sp>
      <p:sp>
        <p:nvSpPr>
          <p:cNvPr id="2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28272" y="6472147"/>
            <a:ext cx="3305969" cy="1524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alpha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2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256838" y="6472147"/>
            <a:ext cx="446547" cy="1524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alpha val="75000"/>
                  </a:schemeClr>
                </a:solidFill>
              </a:defRPr>
            </a:lvl1pPr>
          </a:lstStyle>
          <a:p>
            <a:fld id="{5FDB6F04-D3C7-6B47-9989-671AF2CFAC3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F8DBE1AE-6CA5-AE4A-B874-7FC6F3DDD9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0890" y="635944"/>
            <a:ext cx="10192909" cy="1588126"/>
          </a:xfrm>
          <a:prstGeom prst="rect">
            <a:avLst/>
          </a:prstGeom>
        </p:spPr>
        <p:txBody>
          <a:bodyPr wrap="square">
            <a:normAutofit/>
          </a:bodyPr>
          <a:lstStyle>
            <a:lvl1pPr>
              <a:lnSpc>
                <a:spcPct val="100000"/>
              </a:lnSpc>
              <a:defRPr sz="5000">
                <a:solidFill>
                  <a:schemeClr val="tx1"/>
                </a:solidFill>
                <a:latin typeface="+mn-lt"/>
                <a:ea typeface="FoundrySterling-LightOSF" charset="0"/>
                <a:cs typeface="FoundrySterling-LightOSF" charset="0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pic>
        <p:nvPicPr>
          <p:cNvPr id="10" name="logofromfile">
            <a:extLst>
              <a:ext uri="{FF2B5EF4-FFF2-40B4-BE49-F238E27FC236}">
                <a16:creationId xmlns:a16="http://schemas.microsoft.com/office/drawing/2014/main" id="{FA2C12E2-317E-4C0B-AB75-1E3F2F4CBB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116000" y="6233598"/>
            <a:ext cx="1778400" cy="34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9646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ledning hellil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innehåll 2"/>
          <p:cNvSpPr>
            <a:spLocks noGrp="1"/>
          </p:cNvSpPr>
          <p:nvPr>
            <p:ph idx="1"/>
          </p:nvPr>
        </p:nvSpPr>
        <p:spPr>
          <a:xfrm>
            <a:off x="1160890" y="2342195"/>
            <a:ext cx="10192910" cy="3705906"/>
          </a:xfrm>
          <a:prstGeom prst="rect">
            <a:avLst/>
          </a:prstGeom>
        </p:spPr>
        <p:txBody>
          <a:bodyPr lIns="90000" rIns="90000"/>
          <a:lstStyle>
            <a:lvl1pPr marL="270900" indent="-270900">
              <a:spcBef>
                <a:spcPts val="1600"/>
              </a:spcBef>
              <a:buFont typeface="Arial" charset="0"/>
              <a:buChar char="•"/>
              <a:defRPr sz="20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F8DBE1AE-6CA5-AE4A-B874-7FC6F3DDD9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0890" y="635944"/>
            <a:ext cx="10192909" cy="1588126"/>
          </a:xfrm>
          <a:prstGeom prst="rect">
            <a:avLst/>
          </a:prstGeom>
        </p:spPr>
        <p:txBody>
          <a:bodyPr wrap="square">
            <a:normAutofit/>
          </a:bodyPr>
          <a:lstStyle>
            <a:lvl1pPr>
              <a:lnSpc>
                <a:spcPct val="100000"/>
              </a:lnSpc>
              <a:defRPr sz="5000">
                <a:solidFill>
                  <a:schemeClr val="tx1"/>
                </a:solidFill>
                <a:latin typeface="+mn-lt"/>
                <a:ea typeface="FoundrySterling-LightOSF" charset="0"/>
                <a:cs typeface="FoundrySterling-LightOSF" charset="0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5910422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145087" y="6472147"/>
            <a:ext cx="1901825" cy="1524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5"/>
                </a:solidFill>
              </a:defRPr>
            </a:lvl1pPr>
          </a:lstStyle>
          <a:p>
            <a:fld id="{707A3CF2-D7FA-1346-B517-F40DABB5FBE6}" type="datetime1">
              <a:rPr lang="sv-SE" smtClean="0"/>
              <a:t>2022-11-23</a:t>
            </a:fld>
            <a:endParaRPr lang="sv-SE" dirty="0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28272" y="6472147"/>
            <a:ext cx="3305969" cy="1524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5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1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256838" y="6472147"/>
            <a:ext cx="446547" cy="1524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5"/>
                </a:solidFill>
              </a:defRPr>
            </a:lvl1pPr>
          </a:lstStyle>
          <a:p>
            <a:fld id="{5FDB6F04-D3C7-6B47-9989-671AF2CFAC3B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logofromfile">
            <a:extLst>
              <a:ext uri="{FF2B5EF4-FFF2-40B4-BE49-F238E27FC236}">
                <a16:creationId xmlns:a16="http://schemas.microsoft.com/office/drawing/2014/main" id="{8AB2EED3-FA71-4137-859F-A5F64D0681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116000" y="6233598"/>
            <a:ext cx="1778400" cy="3460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bild hellil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spcBef>
                <a:spcPts val="4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9" name="textruta 8"/>
          <p:cNvSpPr txBox="1"/>
          <p:nvPr/>
        </p:nvSpPr>
        <p:spPr>
          <a:xfrm>
            <a:off x="2083443" y="73036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0745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spcBef>
                <a:spcPts val="40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9" name="textruta 8" hidden="1"/>
          <p:cNvSpPr txBox="1"/>
          <p:nvPr/>
        </p:nvSpPr>
        <p:spPr>
          <a:xfrm>
            <a:off x="2083443" y="73036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17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145087" y="6472147"/>
            <a:ext cx="1901825" cy="1524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5"/>
                </a:solidFill>
              </a:defRPr>
            </a:lvl1pPr>
          </a:lstStyle>
          <a:p>
            <a:fld id="{C04898B8-31D3-5543-8E6A-A1869B621A74}" type="datetime1">
              <a:rPr lang="sv-SE" smtClean="0"/>
              <a:t>2022-11-23</a:t>
            </a:fld>
            <a:endParaRPr lang="sv-SE" dirty="0"/>
          </a:p>
        </p:txBody>
      </p:sp>
      <p:sp>
        <p:nvSpPr>
          <p:cNvPr id="18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28272" y="6472147"/>
            <a:ext cx="3305969" cy="1524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5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9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256838" y="6472147"/>
            <a:ext cx="446547" cy="1524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5"/>
                </a:solidFill>
              </a:defRPr>
            </a:lvl1pPr>
          </a:lstStyle>
          <a:p>
            <a:fld id="{5FDB6F04-D3C7-6B47-9989-671AF2CFAC3B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1" name="logofromfile">
            <a:extLst>
              <a:ext uri="{FF2B5EF4-FFF2-40B4-BE49-F238E27FC236}">
                <a16:creationId xmlns:a16="http://schemas.microsoft.com/office/drawing/2014/main" id="{87045A78-F5A6-43EF-9626-34C015F7A1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116000" y="6233598"/>
            <a:ext cx="1778400" cy="34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636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160890" y="2364132"/>
            <a:ext cx="10192910" cy="3705906"/>
          </a:xfrm>
          <a:prstGeom prst="rect">
            <a:avLst/>
          </a:prstGeom>
        </p:spPr>
        <p:txBody>
          <a:bodyPr lIns="90000" rIns="90000"/>
          <a:lstStyle>
            <a:lvl1pPr marL="270900" indent="-270900">
              <a:spcBef>
                <a:spcPts val="1600"/>
              </a:spcBef>
              <a:buFont typeface="Arial" charset="0"/>
              <a:buChar char="•"/>
              <a:defRPr sz="20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textruta 7" hidden="1"/>
          <p:cNvSpPr txBox="1"/>
          <p:nvPr/>
        </p:nvSpPr>
        <p:spPr>
          <a:xfrm>
            <a:off x="11712271" y="61940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22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145087" y="6472147"/>
            <a:ext cx="1901825" cy="1524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5"/>
                </a:solidFill>
              </a:defRPr>
            </a:lvl1pPr>
          </a:lstStyle>
          <a:p>
            <a:fld id="{A1842C5F-C4BA-9F4B-A6BD-5AAD208F4BB2}" type="datetime1">
              <a:rPr lang="sv-SE" smtClean="0"/>
              <a:t>2022-11-23</a:t>
            </a:fld>
            <a:endParaRPr lang="sv-SE" dirty="0"/>
          </a:p>
        </p:txBody>
      </p:sp>
      <p:sp>
        <p:nvSpPr>
          <p:cNvPr id="2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28272" y="6472147"/>
            <a:ext cx="3305969" cy="1524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5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24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256838" y="6472147"/>
            <a:ext cx="446547" cy="1524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5"/>
                </a:solidFill>
              </a:defRPr>
            </a:lvl1pPr>
          </a:lstStyle>
          <a:p>
            <a:fld id="{5FDB6F04-D3C7-6B47-9989-671AF2CFAC3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2" name="Rubrik 1">
            <a:extLst>
              <a:ext uri="{FF2B5EF4-FFF2-40B4-BE49-F238E27FC236}">
                <a16:creationId xmlns:a16="http://schemas.microsoft.com/office/drawing/2014/main" id="{916FAFFD-77B7-FE43-B452-AF5615D694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0890" y="556432"/>
            <a:ext cx="10192909" cy="1588126"/>
          </a:xfrm>
          <a:prstGeom prst="rect">
            <a:avLst/>
          </a:prstGeom>
        </p:spPr>
        <p:txBody>
          <a:bodyPr wrap="square" anchor="b" anchorCtr="0">
            <a:normAutofit/>
          </a:bodyPr>
          <a:lstStyle>
            <a:lvl1pPr>
              <a:lnSpc>
                <a:spcPct val="100000"/>
              </a:lnSpc>
              <a:defRPr sz="5000">
                <a:solidFill>
                  <a:schemeClr val="accent1"/>
                </a:solidFill>
                <a:latin typeface="+mn-lt"/>
                <a:ea typeface="FoundrySterling-LightOSF" charset="0"/>
                <a:cs typeface="FoundrySterling-LightOSF" charset="0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pic>
        <p:nvPicPr>
          <p:cNvPr id="10" name="logofromfile">
            <a:extLst>
              <a:ext uri="{FF2B5EF4-FFF2-40B4-BE49-F238E27FC236}">
                <a16:creationId xmlns:a16="http://schemas.microsoft.com/office/drawing/2014/main" id="{F2F667A6-DE41-437B-9BA1-C1A93B3146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116000" y="6233598"/>
            <a:ext cx="1778400" cy="3460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med under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160890" y="3273949"/>
            <a:ext cx="9829665" cy="2819534"/>
          </a:xfrm>
          <a:prstGeom prst="rect">
            <a:avLst/>
          </a:prstGeom>
        </p:spPr>
        <p:txBody>
          <a:bodyPr lIns="90000" rIns="90000"/>
          <a:lstStyle>
            <a:lvl1pPr marL="270900" indent="-270900">
              <a:spcBef>
                <a:spcPts val="1600"/>
              </a:spcBef>
              <a:buFont typeface="Arial" charset="0"/>
              <a:buChar char="•"/>
              <a:defRPr sz="20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textruta 7" hidden="1"/>
          <p:cNvSpPr txBox="1"/>
          <p:nvPr/>
        </p:nvSpPr>
        <p:spPr>
          <a:xfrm>
            <a:off x="11712271" y="61940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22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145087" y="6472147"/>
            <a:ext cx="1901825" cy="1524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5"/>
                </a:solidFill>
              </a:defRPr>
            </a:lvl1pPr>
          </a:lstStyle>
          <a:p>
            <a:fld id="{A89C7D60-F789-FA4F-A123-FB3F50090CBA}" type="datetime1">
              <a:rPr lang="sv-SE" smtClean="0"/>
              <a:t>2022-11-23</a:t>
            </a:fld>
            <a:endParaRPr lang="sv-SE" dirty="0"/>
          </a:p>
        </p:txBody>
      </p:sp>
      <p:sp>
        <p:nvSpPr>
          <p:cNvPr id="2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28272" y="6472147"/>
            <a:ext cx="3305969" cy="1524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5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24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256838" y="6472147"/>
            <a:ext cx="446547" cy="1524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5"/>
                </a:solidFill>
              </a:defRPr>
            </a:lvl1pPr>
          </a:lstStyle>
          <a:p>
            <a:fld id="{5FDB6F04-D3C7-6B47-9989-671AF2CFAC3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2"/>
          <p:cNvSpPr>
            <a:spLocks noGrp="1"/>
          </p:cNvSpPr>
          <p:nvPr>
            <p:ph type="body" idx="10"/>
          </p:nvPr>
        </p:nvSpPr>
        <p:spPr>
          <a:xfrm>
            <a:off x="1160890" y="2340563"/>
            <a:ext cx="9829665" cy="72492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1A403E79-5F52-4A45-8299-2597B3E226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0890" y="556432"/>
            <a:ext cx="10192909" cy="1588126"/>
          </a:xfrm>
          <a:prstGeom prst="rect">
            <a:avLst/>
          </a:prstGeom>
        </p:spPr>
        <p:txBody>
          <a:bodyPr wrap="square" anchor="b" anchorCtr="0">
            <a:normAutofit/>
          </a:bodyPr>
          <a:lstStyle>
            <a:lvl1pPr>
              <a:lnSpc>
                <a:spcPct val="100000"/>
              </a:lnSpc>
              <a:defRPr sz="5000">
                <a:solidFill>
                  <a:schemeClr val="accent1"/>
                </a:solidFill>
                <a:latin typeface="+mn-lt"/>
                <a:ea typeface="FoundrySterling-LightOSF" charset="0"/>
                <a:cs typeface="FoundrySterling-LightOSF" charset="0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pic>
        <p:nvPicPr>
          <p:cNvPr id="12" name="logofromfile">
            <a:extLst>
              <a:ext uri="{FF2B5EF4-FFF2-40B4-BE49-F238E27FC236}">
                <a16:creationId xmlns:a16="http://schemas.microsoft.com/office/drawing/2014/main" id="{A6A83416-F48A-41DF-BEA7-E8B720FC64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116000" y="6233598"/>
            <a:ext cx="1778400" cy="3460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5145087" y="6472147"/>
            <a:ext cx="1901825" cy="1524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5"/>
                </a:solidFill>
              </a:defRPr>
            </a:lvl1pPr>
          </a:lstStyle>
          <a:p>
            <a:fld id="{33667C9C-D835-1043-ADC3-7958A18B563D}" type="datetime1">
              <a:rPr lang="sv-SE" smtClean="0"/>
              <a:t>2022-11-23</a:t>
            </a:fld>
            <a:endParaRPr lang="sv-SE" dirty="0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28272" y="6472147"/>
            <a:ext cx="3305969" cy="1524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5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1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256838" y="6472147"/>
            <a:ext cx="446547" cy="1524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5"/>
                </a:solidFill>
              </a:defRPr>
            </a:lvl1pPr>
          </a:lstStyle>
          <a:p>
            <a:fld id="{5FDB6F04-D3C7-6B47-9989-671AF2CFAC3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4" name="Platshållare för innehåll 2"/>
          <p:cNvSpPr>
            <a:spLocks noGrp="1"/>
          </p:cNvSpPr>
          <p:nvPr>
            <p:ph idx="1"/>
          </p:nvPr>
        </p:nvSpPr>
        <p:spPr>
          <a:xfrm>
            <a:off x="1160890" y="2367548"/>
            <a:ext cx="4787149" cy="3763621"/>
          </a:xfrm>
          <a:prstGeom prst="rect">
            <a:avLst/>
          </a:prstGeom>
        </p:spPr>
        <p:txBody>
          <a:bodyPr lIns="90000" rIns="90000"/>
          <a:lstStyle>
            <a:lvl1pPr marL="270900" indent="-270900">
              <a:spcBef>
                <a:spcPts val="1600"/>
              </a:spcBef>
              <a:buFont typeface="Arial" charset="0"/>
              <a:buChar char="•"/>
              <a:defRPr sz="20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5" name="Platshållare för innehåll 2"/>
          <p:cNvSpPr>
            <a:spLocks noGrp="1"/>
          </p:cNvSpPr>
          <p:nvPr>
            <p:ph idx="11"/>
          </p:nvPr>
        </p:nvSpPr>
        <p:spPr>
          <a:xfrm>
            <a:off x="6101917" y="2367548"/>
            <a:ext cx="4888638" cy="3763621"/>
          </a:xfrm>
          <a:prstGeom prst="rect">
            <a:avLst/>
          </a:prstGeom>
        </p:spPr>
        <p:txBody>
          <a:bodyPr lIns="90000" rIns="90000"/>
          <a:lstStyle>
            <a:lvl1pPr marL="270900" indent="-270900">
              <a:spcBef>
                <a:spcPts val="1600"/>
              </a:spcBef>
              <a:buFont typeface="Arial" charset="0"/>
              <a:buChar char="•"/>
              <a:defRPr sz="20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3" name="Rubrik 1">
            <a:extLst>
              <a:ext uri="{FF2B5EF4-FFF2-40B4-BE49-F238E27FC236}">
                <a16:creationId xmlns:a16="http://schemas.microsoft.com/office/drawing/2014/main" id="{B26902D9-F677-EB44-88C6-E981516C65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0890" y="556432"/>
            <a:ext cx="10192909" cy="1588126"/>
          </a:xfrm>
          <a:prstGeom prst="rect">
            <a:avLst/>
          </a:prstGeom>
        </p:spPr>
        <p:txBody>
          <a:bodyPr wrap="square" anchor="b" anchorCtr="0">
            <a:normAutofit/>
          </a:bodyPr>
          <a:lstStyle>
            <a:lvl1pPr>
              <a:lnSpc>
                <a:spcPct val="100000"/>
              </a:lnSpc>
              <a:defRPr sz="5000">
                <a:solidFill>
                  <a:schemeClr val="accent1"/>
                </a:solidFill>
                <a:latin typeface="+mn-lt"/>
                <a:ea typeface="FoundrySterling-LightOSF" charset="0"/>
                <a:cs typeface="FoundrySterling-LightOSF" charset="0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pic>
        <p:nvPicPr>
          <p:cNvPr id="12" name="logofromfile">
            <a:extLst>
              <a:ext uri="{FF2B5EF4-FFF2-40B4-BE49-F238E27FC236}">
                <a16:creationId xmlns:a16="http://schemas.microsoft.com/office/drawing/2014/main" id="{AE2B184F-F7FF-4E8F-96D9-2C943C92CB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116000" y="6233598"/>
            <a:ext cx="1778400" cy="34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700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5145087" y="6472147"/>
            <a:ext cx="1901825" cy="1524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5"/>
                </a:solidFill>
              </a:defRPr>
            </a:lvl1pPr>
          </a:lstStyle>
          <a:p>
            <a:fld id="{4CDD398A-FE26-B84A-BB20-BD0FF5B72638}" type="datetime1">
              <a:rPr lang="sv-SE" smtClean="0"/>
              <a:t>2022-11-23</a:t>
            </a:fld>
            <a:endParaRPr lang="sv-SE" dirty="0"/>
          </a:p>
        </p:txBody>
      </p:sp>
      <p:sp>
        <p:nvSpPr>
          <p:cNvPr id="12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528272" y="6472147"/>
            <a:ext cx="3305969" cy="1524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5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3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56838" y="6472147"/>
            <a:ext cx="446547" cy="1524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5"/>
                </a:solidFill>
              </a:defRPr>
            </a:lvl1pPr>
          </a:lstStyle>
          <a:p>
            <a:fld id="{5FDB6F04-D3C7-6B47-9989-671AF2CFAC3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5" name="Platshållare för innehåll 2"/>
          <p:cNvSpPr>
            <a:spLocks noGrp="1"/>
          </p:cNvSpPr>
          <p:nvPr>
            <p:ph idx="13"/>
          </p:nvPr>
        </p:nvSpPr>
        <p:spPr>
          <a:xfrm>
            <a:off x="1160890" y="3250162"/>
            <a:ext cx="4836685" cy="2845837"/>
          </a:xfrm>
          <a:prstGeom prst="rect">
            <a:avLst/>
          </a:prstGeom>
        </p:spPr>
        <p:txBody>
          <a:bodyPr lIns="90000" rIns="90000"/>
          <a:lstStyle>
            <a:lvl1pPr marL="270900" indent="-270900">
              <a:spcBef>
                <a:spcPts val="1600"/>
              </a:spcBef>
              <a:buFont typeface="Arial" charset="0"/>
              <a:buChar char="•"/>
              <a:defRPr sz="20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6" name="Platshållare för innehåll 2"/>
          <p:cNvSpPr>
            <a:spLocks noGrp="1"/>
          </p:cNvSpPr>
          <p:nvPr>
            <p:ph idx="14"/>
          </p:nvPr>
        </p:nvSpPr>
        <p:spPr>
          <a:xfrm>
            <a:off x="6172200" y="3250162"/>
            <a:ext cx="4818355" cy="2845838"/>
          </a:xfrm>
          <a:prstGeom prst="rect">
            <a:avLst/>
          </a:prstGeom>
        </p:spPr>
        <p:txBody>
          <a:bodyPr lIns="90000" rIns="90000"/>
          <a:lstStyle>
            <a:lvl1pPr marL="270900" indent="-270900">
              <a:spcBef>
                <a:spcPts val="1600"/>
              </a:spcBef>
              <a:buFont typeface="Arial" charset="0"/>
              <a:buChar char="•"/>
              <a:defRPr sz="20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1" name="Platshållare för text 2">
            <a:extLst>
              <a:ext uri="{FF2B5EF4-FFF2-40B4-BE49-F238E27FC236}">
                <a16:creationId xmlns:a16="http://schemas.microsoft.com/office/drawing/2014/main" id="{9F639F33-8D9A-714D-88DF-6136DE274C18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1160890" y="2353023"/>
            <a:ext cx="4858911" cy="71246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2" name="Platshållare för text 2">
            <a:extLst>
              <a:ext uri="{FF2B5EF4-FFF2-40B4-BE49-F238E27FC236}">
                <a16:creationId xmlns:a16="http://schemas.microsoft.com/office/drawing/2014/main" id="{B8CD88A8-C8EA-D148-9CA1-5A0DB70ABB32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6172200" y="2353023"/>
            <a:ext cx="4818355" cy="71246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7" name="Rubrik 1">
            <a:extLst>
              <a:ext uri="{FF2B5EF4-FFF2-40B4-BE49-F238E27FC236}">
                <a16:creationId xmlns:a16="http://schemas.microsoft.com/office/drawing/2014/main" id="{B95FA4FA-7A44-9E4E-A8F5-00B8683C76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0890" y="556432"/>
            <a:ext cx="10192909" cy="1588126"/>
          </a:xfrm>
          <a:prstGeom prst="rect">
            <a:avLst/>
          </a:prstGeom>
        </p:spPr>
        <p:txBody>
          <a:bodyPr wrap="square" anchor="b" anchorCtr="0">
            <a:normAutofit/>
          </a:bodyPr>
          <a:lstStyle>
            <a:lvl1pPr>
              <a:lnSpc>
                <a:spcPct val="100000"/>
              </a:lnSpc>
              <a:defRPr sz="5000">
                <a:solidFill>
                  <a:schemeClr val="accent1"/>
                </a:solidFill>
                <a:latin typeface="+mn-lt"/>
                <a:ea typeface="FoundrySterling-LightOSF" charset="0"/>
                <a:cs typeface="FoundrySterling-LightOSF" charset="0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pic>
        <p:nvPicPr>
          <p:cNvPr id="14" name="logofromfile">
            <a:extLst>
              <a:ext uri="{FF2B5EF4-FFF2-40B4-BE49-F238E27FC236}">
                <a16:creationId xmlns:a16="http://schemas.microsoft.com/office/drawing/2014/main" id="{6536C61A-DFB0-4B55-9D52-E35BA9AEED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116000" y="6233598"/>
            <a:ext cx="1778400" cy="34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591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 lil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0FB90A3C-8AB2-094D-8BD4-77BA59CA8325}"/>
              </a:ext>
            </a:extLst>
          </p:cNvPr>
          <p:cNvSpPr/>
          <p:nvPr/>
        </p:nvSpPr>
        <p:spPr>
          <a:xfrm>
            <a:off x="0" y="0"/>
            <a:ext cx="12192000" cy="60915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145087" y="6472147"/>
            <a:ext cx="1901825" cy="1524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95000"/>
                    <a:alpha val="75000"/>
                  </a:schemeClr>
                </a:solidFill>
              </a:defRPr>
            </a:lvl1pPr>
          </a:lstStyle>
          <a:p>
            <a:fld id="{503690C3-01F8-1341-951A-84AF71CED043}" type="datetime1">
              <a:rPr lang="sv-SE" smtClean="0"/>
              <a:t>2022-11-23</a:t>
            </a:fld>
            <a:endParaRPr lang="sv-SE" dirty="0"/>
          </a:p>
        </p:txBody>
      </p:sp>
      <p:sp>
        <p:nvSpPr>
          <p:cNvPr id="2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28272" y="6472147"/>
            <a:ext cx="3305969" cy="1524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alpha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2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256838" y="6472147"/>
            <a:ext cx="446547" cy="1524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alpha val="75000"/>
                  </a:schemeClr>
                </a:solidFill>
              </a:defRPr>
            </a:lvl1pPr>
          </a:lstStyle>
          <a:p>
            <a:fld id="{5FDB6F04-D3C7-6B47-9989-671AF2CFAC3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Rubrik 1"/>
          <p:cNvSpPr>
            <a:spLocks noGrp="1"/>
          </p:cNvSpPr>
          <p:nvPr>
            <p:ph type="title" hasCustomPrompt="1"/>
          </p:nvPr>
        </p:nvSpPr>
        <p:spPr>
          <a:xfrm>
            <a:off x="1160890" y="1762178"/>
            <a:ext cx="10192909" cy="243491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8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pic>
        <p:nvPicPr>
          <p:cNvPr id="9" name="logofromfile">
            <a:extLst>
              <a:ext uri="{FF2B5EF4-FFF2-40B4-BE49-F238E27FC236}">
                <a16:creationId xmlns:a16="http://schemas.microsoft.com/office/drawing/2014/main" id="{9984F6D9-F37F-4194-A43A-4A49D30357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116000" y="6233598"/>
            <a:ext cx="1778400" cy="34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0809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 hellil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1"/>
          <p:cNvSpPr>
            <a:spLocks noGrp="1"/>
          </p:cNvSpPr>
          <p:nvPr>
            <p:ph type="title" hasCustomPrompt="1"/>
          </p:nvPr>
        </p:nvSpPr>
        <p:spPr>
          <a:xfrm>
            <a:off x="1160890" y="1762178"/>
            <a:ext cx="10192909" cy="243491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8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319916" y="1012371"/>
            <a:ext cx="10033883" cy="1248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formatet för bakgrundsrubriken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319916" y="2471057"/>
            <a:ext cx="10033884" cy="37059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Platshållare för datum 3" hidden="1"/>
          <p:cNvSpPr txBox="1">
            <a:spLocks/>
          </p:cNvSpPr>
          <p:nvPr/>
        </p:nvSpPr>
        <p:spPr>
          <a:xfrm>
            <a:off x="3836377" y="1552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dirty="0"/>
          </a:p>
        </p:txBody>
      </p:sp>
      <p:sp>
        <p:nvSpPr>
          <p:cNvPr id="9" name="Platshållare för datum 3" hidden="1"/>
          <p:cNvSpPr txBox="1">
            <a:spLocks/>
          </p:cNvSpPr>
          <p:nvPr/>
        </p:nvSpPr>
        <p:spPr>
          <a:xfrm>
            <a:off x="1910861" y="40124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dirty="0"/>
          </a:p>
        </p:txBody>
      </p:sp>
      <p:sp>
        <p:nvSpPr>
          <p:cNvPr id="13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145087" y="6472147"/>
            <a:ext cx="1901825" cy="1524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5"/>
                </a:solidFill>
              </a:defRPr>
            </a:lvl1pPr>
          </a:lstStyle>
          <a:p>
            <a:fld id="{4FF9E1E7-B595-A845-86C2-5B13F4A3F7A5}" type="datetime1">
              <a:rPr lang="sv-SE" smtClean="0"/>
              <a:t>2022-11-23</a:t>
            </a:fld>
            <a:endParaRPr lang="sv-SE" dirty="0"/>
          </a:p>
        </p:txBody>
      </p:sp>
      <p:sp>
        <p:nvSpPr>
          <p:cNvPr id="14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28272" y="6472147"/>
            <a:ext cx="3305969" cy="1524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5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5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256838" y="6472147"/>
            <a:ext cx="446547" cy="1524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5"/>
                </a:solidFill>
              </a:defRPr>
            </a:lvl1pPr>
          </a:lstStyle>
          <a:p>
            <a:fld id="{5FDB6F04-D3C7-6B47-9989-671AF2CFAC3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4177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4" r:id="rId2"/>
    <p:sldLayoutId id="2147483673" r:id="rId3"/>
    <p:sldLayoutId id="2147483668" r:id="rId4"/>
    <p:sldLayoutId id="2147483666" r:id="rId5"/>
    <p:sldLayoutId id="2147483652" r:id="rId6"/>
    <p:sldLayoutId id="2147483653" r:id="rId7"/>
    <p:sldLayoutId id="2147483675" r:id="rId8"/>
    <p:sldLayoutId id="2147483669" r:id="rId9"/>
    <p:sldLayoutId id="2147483654" r:id="rId10"/>
    <p:sldLayoutId id="2147483676" r:id="rId11"/>
    <p:sldLayoutId id="2147483670" r:id="rId12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+mn-lt"/>
          <a:ea typeface="FoundrySterling-LightOSF" charset="0"/>
          <a:cs typeface="FoundrySterling-LightOSF" charset="0"/>
        </a:defRPr>
      </a:lvl1pPr>
    </p:titleStyle>
    <p:bodyStyle>
      <a:lvl1pPr marL="162900" indent="-198900" algn="l" defTabSz="914400" rtl="0" eaLnBrk="1" latinLnBrk="0" hangingPunct="1">
        <a:lnSpc>
          <a:spcPct val="90000"/>
        </a:lnSpc>
        <a:spcBef>
          <a:spcPts val="2800"/>
        </a:spcBef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3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mailto:e-post@svenskakyrkan.se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venskakyrkan.se/kunskapsutveckling-kulturarv" TargetMode="Externa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4901EB3-8709-214C-9CEB-4D8CD0C47C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Nytt från </a:t>
            </a:r>
            <a:r>
              <a:rPr lang="sv-SE" dirty="0" err="1"/>
              <a:t>kyrkokansliet</a:t>
            </a:r>
            <a:r>
              <a:rPr lang="sv-SE" dirty="0"/>
              <a:t> i Uppsala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C561F98-181B-A543-A9F0-39A33EFCF4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SKIF Fastighetsdagar 23-24 november </a:t>
            </a:r>
          </a:p>
          <a:p>
            <a:r>
              <a:rPr lang="sv-SE" dirty="0"/>
              <a:t>2022 i Stockholm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40499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3B596E1-1671-38D7-188B-91D80AE006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 algn="ctr">
              <a:buNone/>
            </a:pPr>
            <a:r>
              <a:rPr lang="sv-SE" dirty="0"/>
              <a:t>Anna-Karin Engström</a:t>
            </a:r>
            <a:br>
              <a:rPr lang="sv-SE" dirty="0"/>
            </a:br>
            <a:r>
              <a:rPr lang="sv-SE" dirty="0"/>
              <a:t>Kyrkokansliet, Uppsala</a:t>
            </a:r>
          </a:p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3875F09-B67D-FA45-CE77-AAF7A2AA0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sv-SE" sz="8000" dirty="0"/>
            </a:br>
            <a:br>
              <a:rPr lang="sv-SE" sz="8000" dirty="0"/>
            </a:br>
            <a:br>
              <a:rPr lang="sv-SE" sz="8000" dirty="0"/>
            </a:br>
            <a:r>
              <a:rPr lang="sv-SE" sz="8000" dirty="0"/>
              <a:t>Tack!</a:t>
            </a:r>
          </a:p>
        </p:txBody>
      </p:sp>
    </p:spTree>
    <p:extLst>
      <p:ext uri="{BB962C8B-B14F-4D97-AF65-F5344CB8AC3E}">
        <p14:creationId xmlns:p14="http://schemas.microsoft.com/office/powerpoint/2010/main" val="610830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01E35918-DAB2-3732-0186-422F2828E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0890" y="2367548"/>
            <a:ext cx="4787149" cy="3763621"/>
          </a:xfrm>
        </p:spPr>
        <p:txBody>
          <a:bodyPr>
            <a:normAutofit/>
          </a:bodyPr>
          <a:lstStyle/>
          <a:p>
            <a:r>
              <a:rPr lang="sv-SE" dirty="0"/>
              <a:t>På Kornet – kornet.svenskakyrkan.se</a:t>
            </a:r>
          </a:p>
          <a:p>
            <a:r>
              <a:rPr lang="sv-SE" dirty="0"/>
              <a:t>Kräver </a:t>
            </a:r>
            <a:r>
              <a:rPr lang="sv-SE"/>
              <a:t>Microsoft 365-licens och </a:t>
            </a:r>
            <a:br>
              <a:rPr lang="sv-SE"/>
            </a:br>
            <a:r>
              <a:rPr lang="sv-SE">
                <a:hlinkClick r:id="rId2"/>
              </a:rPr>
              <a:t>e-post</a:t>
            </a:r>
            <a:r>
              <a:rPr lang="sv-SE" dirty="0">
                <a:hlinkClick r:id="rId2"/>
              </a:rPr>
              <a:t>@svenskakyrkan.se</a:t>
            </a:r>
            <a:r>
              <a:rPr lang="sv-SE" dirty="0"/>
              <a:t>.</a:t>
            </a:r>
          </a:p>
          <a:p>
            <a:r>
              <a:rPr lang="sv-SE" dirty="0"/>
              <a:t>Kyrkoherden beställer licens, för förtroendevalda 30:- per månad.</a:t>
            </a:r>
          </a:p>
          <a:p>
            <a:endParaRPr lang="sv-SE" dirty="0"/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79ECDBF8-17A1-1282-672A-F17A8496C4E8}"/>
              </a:ext>
            </a:extLst>
          </p:cNvPr>
          <p:cNvPicPr>
            <a:picLocks noGrp="1" noChangeAspect="1"/>
          </p:cNvPicPr>
          <p:nvPr>
            <p:ph idx="11"/>
          </p:nvPr>
        </p:nvPicPr>
        <p:blipFill>
          <a:blip r:embed="rId3"/>
          <a:stretch>
            <a:fillRect/>
          </a:stretch>
        </p:blipFill>
        <p:spPr>
          <a:xfrm>
            <a:off x="7096504" y="1350495"/>
            <a:ext cx="3763621" cy="3763621"/>
          </a:xfrm>
          <a:noFill/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887D6EC6-E392-328B-B3D4-61A2D7A62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890" y="556432"/>
            <a:ext cx="10192909" cy="1588126"/>
          </a:xfrm>
        </p:spPr>
        <p:txBody>
          <a:bodyPr wrap="square" anchor="b">
            <a:normAutofit/>
          </a:bodyPr>
          <a:lstStyle/>
          <a:p>
            <a:r>
              <a:rPr lang="sv-SE" dirty="0"/>
              <a:t>Var händer det?</a:t>
            </a:r>
          </a:p>
        </p:txBody>
      </p:sp>
    </p:spTree>
    <p:extLst>
      <p:ext uri="{BB962C8B-B14F-4D97-AF65-F5344CB8AC3E}">
        <p14:creationId xmlns:p14="http://schemas.microsoft.com/office/powerpoint/2010/main" val="4116400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latshållare för innehåll 9" descr="En bild som visar text&#10;&#10;Automatiskt genererad beskrivning">
            <a:extLst>
              <a:ext uri="{FF2B5EF4-FFF2-40B4-BE49-F238E27FC236}">
                <a16:creationId xmlns:a16="http://schemas.microsoft.com/office/drawing/2014/main" id="{A7A6F62E-E0D9-87A0-C0CD-5D1427F507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328" y="2367548"/>
            <a:ext cx="5680580" cy="3252131"/>
          </a:xfrm>
          <a:noFill/>
        </p:spPr>
      </p:pic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047C4808-12D6-B2F8-AD29-B1757F9E3C9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842926" y="2367548"/>
            <a:ext cx="4371033" cy="3763621"/>
          </a:xfrm>
        </p:spPr>
        <p:txBody>
          <a:bodyPr>
            <a:normAutofit/>
          </a:bodyPr>
          <a:lstStyle/>
          <a:p>
            <a:r>
              <a:rPr lang="sv-SE" dirty="0"/>
              <a:t>En del av nya intranätslösningen.</a:t>
            </a:r>
          </a:p>
          <a:p>
            <a:r>
              <a:rPr lang="sv-SE" dirty="0"/>
              <a:t>Samlar </a:t>
            </a:r>
            <a:r>
              <a:rPr lang="sv-SE" dirty="0">
                <a:effectLst/>
              </a:rPr>
              <a:t>information och nyheter för hela Svenska kyrkan och det som är specifikt inom ett stift.</a:t>
            </a:r>
          </a:p>
          <a:p>
            <a:r>
              <a:rPr lang="sv-SE" dirty="0"/>
              <a:t>Egen startsida med verktyg och nyhetsflöden du väljer själv. </a:t>
            </a:r>
          </a:p>
          <a:p>
            <a:r>
              <a:rPr lang="sv-SE" dirty="0">
                <a:effectLst/>
              </a:rPr>
              <a:t>Välj Fastigheter och kulturarv för </a:t>
            </a:r>
            <a:r>
              <a:rPr lang="sv-SE" dirty="0"/>
              <a:t>automatisk nyhetsuppdatering inom området.</a:t>
            </a:r>
            <a:endParaRPr lang="sv-SE" dirty="0">
              <a:effectLst/>
            </a:endParaRP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A413BF2E-32D1-E3A7-69F3-278632BF3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890" y="556432"/>
            <a:ext cx="10192909" cy="1588126"/>
          </a:xfrm>
        </p:spPr>
        <p:txBody>
          <a:bodyPr wrap="square" anchor="b">
            <a:normAutofit/>
          </a:bodyPr>
          <a:lstStyle/>
          <a:p>
            <a:r>
              <a:rPr lang="sv-SE" dirty="0"/>
              <a:t>Om Kornet</a:t>
            </a:r>
          </a:p>
        </p:txBody>
      </p:sp>
    </p:spTree>
    <p:extLst>
      <p:ext uri="{BB962C8B-B14F-4D97-AF65-F5344CB8AC3E}">
        <p14:creationId xmlns:p14="http://schemas.microsoft.com/office/powerpoint/2010/main" val="2246375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14F4F796-D4E0-E0AC-DFBE-8D6FA8E79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0890" y="2159312"/>
            <a:ext cx="10192910" cy="3705906"/>
          </a:xfrm>
        </p:spPr>
        <p:txBody>
          <a:bodyPr>
            <a:normAutofit lnSpcReduction="10000"/>
          </a:bodyPr>
          <a:lstStyle/>
          <a:p>
            <a:pPr marL="285750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v-SE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Den kyrkliga kulturarvskonferensen äger rum i Uppsala 22-25 maj 2023. </a:t>
            </a:r>
            <a:br>
              <a:rPr lang="sv-SE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v-SE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Tema ”Kyrkligt kulturarv - beredskap och ett motståndskraftigt samhälle”. </a:t>
            </a:r>
          </a:p>
          <a:p>
            <a:pPr marL="285750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v-SE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Arbetet med kontrollstation 2024 pågår. </a:t>
            </a:r>
            <a:r>
              <a:rPr lang="sv-SE" sz="2000" dirty="0">
                <a:ea typeface="Calibri" panose="020F0502020204030204" pitchFamily="34" charset="0"/>
                <a:cs typeface="Times New Roman" panose="02020603050405020304" pitchFamily="18" charset="0"/>
              </a:rPr>
              <a:t>Kontrollstationsrapport lämnas av Svenska kyrkan 2023. </a:t>
            </a:r>
          </a:p>
          <a:p>
            <a:pPr marL="285750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v-SE" dirty="0">
                <a:ea typeface="Calibri" panose="020F0502020204030204" pitchFamily="34" charset="0"/>
                <a:cs typeface="Times New Roman" panose="02020603050405020304" pitchFamily="18" charset="0"/>
              </a:rPr>
              <a:t>Utbildningsmiljö för IT-stöd KAE, kontakta KAE-handläggaren på ditt stift </a:t>
            </a:r>
            <a:r>
              <a:rPr lang="sv-SE" dirty="0" err="1">
                <a:ea typeface="Calibri" panose="020F0502020204030204" pitchFamily="34" charset="0"/>
                <a:cs typeface="Times New Roman" panose="02020603050405020304" pitchFamily="18" charset="0"/>
              </a:rPr>
              <a:t>omplanerade</a:t>
            </a:r>
            <a:r>
              <a:rPr lang="sv-SE"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sv-SE" dirty="0">
                <a:ea typeface="Calibri" panose="020F0502020204030204" pitchFamily="34" charset="0"/>
                <a:cs typeface="Times New Roman" panose="02020603050405020304" pitchFamily="18" charset="0"/>
              </a:rPr>
              <a:t>utbildningar</a:t>
            </a:r>
            <a:endParaRPr lang="sv-SE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v-SE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Ny utlysning av KAE-medel för nationella projekt öppnad för </a:t>
            </a:r>
            <a:r>
              <a:rPr lang="sv-SE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ramår</a:t>
            </a:r>
            <a:r>
              <a:rPr lang="sv-SE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2024: </a:t>
            </a:r>
            <a:r>
              <a:rPr lang="sv-SE" sz="2000" u="sng" dirty="0">
                <a:solidFill>
                  <a:srgbClr val="0563C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https://www.svenskakyrkan.se/kunskapsutveckling-kulturarv</a:t>
            </a:r>
            <a:endParaRPr lang="sv-SE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2FEA1C2F-2B4A-5DED-92C5-DB80C6591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På gång inom kulturarvsområdet</a:t>
            </a:r>
          </a:p>
        </p:txBody>
      </p:sp>
    </p:spTree>
    <p:extLst>
      <p:ext uri="{BB962C8B-B14F-4D97-AF65-F5344CB8AC3E}">
        <p14:creationId xmlns:p14="http://schemas.microsoft.com/office/powerpoint/2010/main" val="3234104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23699209-AC7C-1DFE-E1EE-43932130D2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Strategisk fastighetshandbok med målgrupp ledning och förtroendevalda</a:t>
            </a:r>
          </a:p>
          <a:p>
            <a:r>
              <a:rPr lang="sv-SE" dirty="0"/>
              <a:t>Mötesplatser och kompetensfrågor</a:t>
            </a:r>
          </a:p>
          <a:p>
            <a:r>
              <a:rPr lang="sv-SE" dirty="0"/>
              <a:t>”Fastighetssystem”, administrativa och tekniska system. Nulägesanalys under 2023 – vad gör vi sen?</a:t>
            </a:r>
          </a:p>
          <a:p>
            <a:r>
              <a:rPr lang="sv-SE" dirty="0"/>
              <a:t>Pastoralt övertaliga kyrkobyggnader – breddat uppdrag förlänger tidplanen</a:t>
            </a:r>
          </a:p>
          <a:p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CA284310-1885-64B2-A0DE-A3C1B8C8C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På gång inom fastighetsområdet</a:t>
            </a:r>
          </a:p>
        </p:txBody>
      </p:sp>
    </p:spTree>
    <p:extLst>
      <p:ext uri="{BB962C8B-B14F-4D97-AF65-F5344CB8AC3E}">
        <p14:creationId xmlns:p14="http://schemas.microsoft.com/office/powerpoint/2010/main" val="3869107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 4">
            <a:extLst>
              <a:ext uri="{FF2B5EF4-FFF2-40B4-BE49-F238E27FC236}">
                <a16:creationId xmlns:a16="http://schemas.microsoft.com/office/drawing/2014/main" id="{A4D58B64-1D68-4425-F0C3-22C0B5AE71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2547722"/>
              </p:ext>
            </p:extLst>
          </p:nvPr>
        </p:nvGraphicFramePr>
        <p:xfrm>
          <a:off x="1160463" y="1408670"/>
          <a:ext cx="9367496" cy="47263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1874">
                  <a:extLst>
                    <a:ext uri="{9D8B030D-6E8A-4147-A177-3AD203B41FA5}">
                      <a16:colId xmlns:a16="http://schemas.microsoft.com/office/drawing/2014/main" val="2052718397"/>
                    </a:ext>
                  </a:extLst>
                </a:gridCol>
                <a:gridCol w="2341874">
                  <a:extLst>
                    <a:ext uri="{9D8B030D-6E8A-4147-A177-3AD203B41FA5}">
                      <a16:colId xmlns:a16="http://schemas.microsoft.com/office/drawing/2014/main" val="3087484736"/>
                    </a:ext>
                  </a:extLst>
                </a:gridCol>
                <a:gridCol w="2341874">
                  <a:extLst>
                    <a:ext uri="{9D8B030D-6E8A-4147-A177-3AD203B41FA5}">
                      <a16:colId xmlns:a16="http://schemas.microsoft.com/office/drawing/2014/main" val="126550996"/>
                    </a:ext>
                  </a:extLst>
                </a:gridCol>
                <a:gridCol w="2341874">
                  <a:extLst>
                    <a:ext uri="{9D8B030D-6E8A-4147-A177-3AD203B41FA5}">
                      <a16:colId xmlns:a16="http://schemas.microsoft.com/office/drawing/2014/main" val="3555199478"/>
                    </a:ext>
                  </a:extLst>
                </a:gridCol>
              </a:tblGrid>
              <a:tr h="622531">
                <a:tc>
                  <a:txBody>
                    <a:bodyPr/>
                    <a:lstStyle/>
                    <a:p>
                      <a:r>
                        <a:rPr lang="sv-SE" dirty="0"/>
                        <a:t>Antal enheter/stift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Fastställda LFP 31/1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Fastställda LFP 31/7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Stift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652697"/>
                  </a:ext>
                </a:extLst>
              </a:tr>
              <a:tr h="305706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</a:rPr>
                        <a:t>51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</a:rPr>
                        <a:t>27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</a:rPr>
                        <a:t>37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 dirty="0">
                          <a:effectLst/>
                        </a:rPr>
                        <a:t>Uppsala stift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88147905"/>
                  </a:ext>
                </a:extLst>
              </a:tr>
              <a:tr h="305706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</a:rPr>
                        <a:t>30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</a:rPr>
                        <a:t>10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</a:rPr>
                        <a:t>13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 dirty="0">
                          <a:effectLst/>
                        </a:rPr>
                        <a:t>Linköpings stift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3941091"/>
                  </a:ext>
                </a:extLst>
              </a:tr>
              <a:tr h="305706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</a:rPr>
                        <a:t>40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</a:rPr>
                        <a:t>11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</a:rPr>
                        <a:t>15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 dirty="0">
                          <a:effectLst/>
                        </a:rPr>
                        <a:t>Skara stift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55280664"/>
                  </a:ext>
                </a:extLst>
              </a:tr>
              <a:tr h="305706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</a:rPr>
                        <a:t>49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</a:rPr>
                        <a:t>14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</a:rPr>
                        <a:t>14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 dirty="0">
                          <a:effectLst/>
                        </a:rPr>
                        <a:t>Strängnäs stift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31540307"/>
                  </a:ext>
                </a:extLst>
              </a:tr>
              <a:tr h="305706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</a:rPr>
                        <a:t>40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</a:rPr>
                        <a:t>12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</a:rPr>
                        <a:t>17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 dirty="0">
                          <a:effectLst/>
                        </a:rPr>
                        <a:t>Västerås stift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33874325"/>
                  </a:ext>
                </a:extLst>
              </a:tr>
              <a:tr h="305706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</a:rPr>
                        <a:t>56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</a:rPr>
                        <a:t>11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</a:rPr>
                        <a:t>15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 dirty="0">
                          <a:effectLst/>
                        </a:rPr>
                        <a:t>Växjö stift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25169897"/>
                  </a:ext>
                </a:extLst>
              </a:tr>
              <a:tr h="305706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</a:rPr>
                        <a:t>107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</a:rPr>
                        <a:t>15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</a:rPr>
                        <a:t>28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 dirty="0">
                          <a:effectLst/>
                        </a:rPr>
                        <a:t>Lunds stift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42615334"/>
                  </a:ext>
                </a:extLst>
              </a:tr>
              <a:tr h="305706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</a:rPr>
                        <a:t>69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</a:rPr>
                        <a:t>32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</a:rPr>
                        <a:t>42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 dirty="0">
                          <a:effectLst/>
                        </a:rPr>
                        <a:t>Göteborgs stift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97882158"/>
                  </a:ext>
                </a:extLst>
              </a:tr>
              <a:tr h="305706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</a:rPr>
                        <a:t>30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</a:rPr>
                        <a:t>9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</a:rPr>
                        <a:t>13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 dirty="0">
                          <a:effectLst/>
                        </a:rPr>
                        <a:t>Karlstads stift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10405776"/>
                  </a:ext>
                </a:extLst>
              </a:tr>
              <a:tr h="305706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</a:rPr>
                        <a:t>25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</a:rPr>
                        <a:t>11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</a:rPr>
                        <a:t>12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 dirty="0">
                          <a:effectLst/>
                        </a:rPr>
                        <a:t>Härnösands stift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29021185"/>
                  </a:ext>
                </a:extLst>
              </a:tr>
              <a:tr h="305706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</a:rPr>
                        <a:t>33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</a:rPr>
                        <a:t>10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</a:rPr>
                        <a:t>20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 dirty="0">
                          <a:effectLst/>
                        </a:rPr>
                        <a:t>Luleå stift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66915642"/>
                  </a:ext>
                </a:extLst>
              </a:tr>
              <a:tr h="305706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</a:rPr>
                        <a:t>10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</a:rPr>
                        <a:t>0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</a:rPr>
                        <a:t>1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 dirty="0">
                          <a:effectLst/>
                        </a:rPr>
                        <a:t>Visby stift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67200813"/>
                  </a:ext>
                </a:extLst>
              </a:tr>
              <a:tr h="305706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</a:rPr>
                        <a:t>53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</a:rPr>
                        <a:t>41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</a:rPr>
                        <a:t>46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 dirty="0">
                          <a:effectLst/>
                        </a:rPr>
                        <a:t>Stockholms stift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65645336"/>
                  </a:ext>
                </a:extLst>
              </a:tr>
            </a:tbl>
          </a:graphicData>
        </a:graphic>
      </p:graphicFrame>
      <p:sp>
        <p:nvSpPr>
          <p:cNvPr id="3" name="Rubrik 2">
            <a:extLst>
              <a:ext uri="{FF2B5EF4-FFF2-40B4-BE49-F238E27FC236}">
                <a16:creationId xmlns:a16="http://schemas.microsoft.com/office/drawing/2014/main" id="{CD298035-D6A9-058A-9331-6D7D52051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890" y="556432"/>
            <a:ext cx="10192909" cy="761622"/>
          </a:xfrm>
        </p:spPr>
        <p:txBody>
          <a:bodyPr>
            <a:normAutofit fontScale="90000"/>
          </a:bodyPr>
          <a:lstStyle/>
          <a:p>
            <a:r>
              <a:rPr lang="sv-SE" dirty="0"/>
              <a:t>Lokalförsörjningsplanering</a:t>
            </a:r>
          </a:p>
        </p:txBody>
      </p:sp>
    </p:spTree>
    <p:extLst>
      <p:ext uri="{BB962C8B-B14F-4D97-AF65-F5344CB8AC3E}">
        <p14:creationId xmlns:p14="http://schemas.microsoft.com/office/powerpoint/2010/main" val="3626126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innehåll 5" descr="En bild som visar träd, himmel, utomhus, hus&#10;&#10;Automatiskt genererad beskrivning">
            <a:extLst>
              <a:ext uri="{FF2B5EF4-FFF2-40B4-BE49-F238E27FC236}">
                <a16:creationId xmlns:a16="http://schemas.microsoft.com/office/drawing/2014/main" id="{41FF29C1-5327-410C-A76A-96FDF57CD3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2319" y="2367548"/>
            <a:ext cx="5369598" cy="3579731"/>
          </a:xfr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4A180DB-6F13-2A12-1263-DF575C1BCB6F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351373" y="2367548"/>
            <a:ext cx="4639182" cy="3763621"/>
          </a:xfrm>
        </p:spPr>
        <p:txBody>
          <a:bodyPr>
            <a:normAutofit fontScale="92500" lnSpcReduction="10000"/>
          </a:bodyPr>
          <a:lstStyle/>
          <a:p>
            <a:r>
              <a:rPr lang="sv-SE" dirty="0"/>
              <a:t>”Drivkrafter för förändring” – digital inspirationskonferens </a:t>
            </a:r>
          </a:p>
          <a:p>
            <a:r>
              <a:rPr lang="sv-SE" dirty="0"/>
              <a:t>7 februari 2023 klockan 09.00 – 12.00</a:t>
            </a:r>
          </a:p>
          <a:p>
            <a:pPr marL="0" indent="0">
              <a:buNone/>
            </a:pPr>
            <a:r>
              <a:rPr lang="sv-SE" b="1" dirty="0">
                <a:solidFill>
                  <a:srgbClr val="000000"/>
                </a:solidFill>
                <a:latin typeface="Segoe UI" panose="020B0502040204020203" pitchFamily="34" charset="0"/>
              </a:rPr>
              <a:t>I programmet:</a:t>
            </a:r>
            <a:endParaRPr lang="sv-SE" sz="2000" b="1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r>
              <a:rPr lang="sv-SE" sz="2000" dirty="0">
                <a:solidFill>
                  <a:srgbClr val="000000"/>
                </a:solidFill>
                <a:latin typeface="Segoe UI" panose="020B0502040204020203" pitchFamily="34" charset="0"/>
              </a:rPr>
              <a:t>Inspiration och delade erfarenheter</a:t>
            </a:r>
          </a:p>
          <a:p>
            <a:r>
              <a:rPr lang="sv-SE" sz="2000" dirty="0">
                <a:solidFill>
                  <a:srgbClr val="000000"/>
                </a:solidFill>
                <a:latin typeface="Segoe UI" panose="020B0502040204020203" pitchFamily="34" charset="0"/>
              </a:rPr>
              <a:t>Fyra pastorat berättar om sitt arbete med lokalförsörjningsplanen och hur de gått vidare.</a:t>
            </a:r>
          </a:p>
          <a:p>
            <a:r>
              <a:rPr lang="sv-SE" sz="2000" b="0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</a:rPr>
              <a:t>Anmälan på: https://www.trippus.net/Konferenslokalförsörjningsplaner2023 </a:t>
            </a:r>
          </a:p>
          <a:p>
            <a:pPr marL="0" indent="0">
              <a:buNone/>
            </a:pPr>
            <a:endParaRPr lang="sv-SE" sz="20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endParaRPr lang="sv-SE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6746854D-823D-00D8-35EE-A7EF66ABC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Lokalförsörjningsplanering</a:t>
            </a:r>
          </a:p>
        </p:txBody>
      </p:sp>
    </p:spTree>
    <p:extLst>
      <p:ext uri="{BB962C8B-B14F-4D97-AF65-F5344CB8AC3E}">
        <p14:creationId xmlns:p14="http://schemas.microsoft.com/office/powerpoint/2010/main" val="76065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ruta 7">
            <a:extLst>
              <a:ext uri="{FF2B5EF4-FFF2-40B4-BE49-F238E27FC236}">
                <a16:creationId xmlns:a16="http://schemas.microsoft.com/office/drawing/2014/main" id="{6D0C2E1B-BF60-4696-FFE8-C3E1E6CC94E9}"/>
              </a:ext>
            </a:extLst>
          </p:cNvPr>
          <p:cNvSpPr txBox="1"/>
          <p:nvPr/>
        </p:nvSpPr>
        <p:spPr>
          <a:xfrm>
            <a:off x="1037967" y="3055768"/>
            <a:ext cx="438747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/>
              <a:t>Konsekvent redovisning av kostnader ger goda möjligheter till uppföljning och nyckeltal för jämförelser med ”sig själv” och andra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/>
              <a:t>Du hittar handboken på Kornet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F77CBFF1-0D12-0536-7BFA-F7A9F7920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7308" y="2367548"/>
            <a:ext cx="5140731" cy="3763621"/>
          </a:xfrm>
        </p:spPr>
        <p:txBody>
          <a:bodyPr/>
          <a:lstStyle/>
          <a:p>
            <a:pPr marL="0" indent="0">
              <a:buNone/>
            </a:pPr>
            <a:endParaRPr lang="sv-SE" dirty="0"/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15576F2F-02AC-E737-B1CE-237E11C5389B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3BA8989-263B-014D-9FE3-EFB6EC7DF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Ekonomi - handbok </a:t>
            </a:r>
            <a:br>
              <a:rPr lang="sv-SE" dirty="0"/>
            </a:br>
            <a:r>
              <a:rPr lang="sv-SE" dirty="0"/>
              <a:t>för internredovisning</a:t>
            </a:r>
          </a:p>
        </p:txBody>
      </p:sp>
      <p:pic>
        <p:nvPicPr>
          <p:cNvPr id="10" name="Platshållare för innehåll 6">
            <a:extLst>
              <a:ext uri="{FF2B5EF4-FFF2-40B4-BE49-F238E27FC236}">
                <a16:creationId xmlns:a16="http://schemas.microsoft.com/office/drawing/2014/main" id="{98F8F93F-8CAE-9FAB-4875-A2FDE6DA78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530" y="955589"/>
            <a:ext cx="3560025" cy="4640024"/>
          </a:xfrm>
          <a:prstGeom prst="rect">
            <a:avLst/>
          </a:prstGeom>
          <a:ln>
            <a:solidFill>
              <a:schemeClr val="bg1"/>
            </a:solidFill>
            <a:prstDash val="solid"/>
          </a:ln>
        </p:spPr>
      </p:pic>
      <p:sp>
        <p:nvSpPr>
          <p:cNvPr id="11" name="textruta 10">
            <a:extLst>
              <a:ext uri="{FF2B5EF4-FFF2-40B4-BE49-F238E27FC236}">
                <a16:creationId xmlns:a16="http://schemas.microsoft.com/office/drawing/2014/main" id="{50B51B62-20D7-0BE2-1438-FACE0B11AD6B}"/>
              </a:ext>
            </a:extLst>
          </p:cNvPr>
          <p:cNvSpPr txBox="1"/>
          <p:nvPr/>
        </p:nvSpPr>
        <p:spPr>
          <a:xfrm>
            <a:off x="7195556" y="556432"/>
            <a:ext cx="4029971" cy="53193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27709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781EC2BC-E4D3-140B-5412-BE19D77062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Skaffa M365 och följ till exempel Fastigheter och kulturarv på Kornet</a:t>
            </a:r>
          </a:p>
          <a:p>
            <a:r>
              <a:rPr lang="sv-SE" dirty="0"/>
              <a:t>Säkerställ att vårt fastighetsregister är uppdaterat</a:t>
            </a:r>
          </a:p>
          <a:p>
            <a:r>
              <a:rPr lang="sv-SE" dirty="0"/>
              <a:t>Lokalförsörjningsplanen, är den klar? Om inte, dags att börja </a:t>
            </a:r>
            <a:r>
              <a:rPr lang="sv-SE" dirty="0">
                <a:sym typeface="Wingdings" panose="05000000000000000000" pitchFamily="2" charset="2"/>
              </a:rPr>
              <a:t></a:t>
            </a:r>
            <a:endParaRPr lang="sv-SE" dirty="0"/>
          </a:p>
          <a:p>
            <a:r>
              <a:rPr lang="sv-SE" dirty="0"/>
              <a:t>Anmäl dig till inspirationskonferensen den 7 februari 2023</a:t>
            </a:r>
          </a:p>
          <a:p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EB294CB4-2CA6-EF16-98AB-CB0932EF4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Kom ihåg:</a:t>
            </a:r>
          </a:p>
        </p:txBody>
      </p:sp>
    </p:spTree>
    <p:extLst>
      <p:ext uri="{BB962C8B-B14F-4D97-AF65-F5344CB8AC3E}">
        <p14:creationId xmlns:p14="http://schemas.microsoft.com/office/powerpoint/2010/main" val="63502260"/>
      </p:ext>
    </p:extLst>
  </p:cSld>
  <p:clrMapOvr>
    <a:masterClrMapping/>
  </p:clrMapOvr>
</p:sld>
</file>

<file path=ppt/theme/theme1.xml><?xml version="1.0" encoding="utf-8"?>
<a:theme xmlns:a="http://schemas.openxmlformats.org/drawingml/2006/main" name="Lila">
  <a:themeElements>
    <a:clrScheme name="Lila 1">
      <a:dk1>
        <a:srgbClr val="000000"/>
      </a:dk1>
      <a:lt1>
        <a:srgbClr val="FFFFFF"/>
      </a:lt1>
      <a:dk2>
        <a:srgbClr val="512483"/>
      </a:dk2>
      <a:lt2>
        <a:srgbClr val="E7E6E6"/>
      </a:lt2>
      <a:accent1>
        <a:srgbClr val="A71680"/>
      </a:accent1>
      <a:accent2>
        <a:srgbClr val="BB71AC"/>
      </a:accent2>
      <a:accent3>
        <a:srgbClr val="D1BCDC"/>
      </a:accent3>
      <a:accent4>
        <a:srgbClr val="512483"/>
      </a:accent4>
      <a:accent5>
        <a:srgbClr val="919191"/>
      </a:accent5>
      <a:accent6>
        <a:srgbClr val="CCCCCC"/>
      </a:accent6>
      <a:hlink>
        <a:srgbClr val="512483"/>
      </a:hlink>
      <a:folHlink>
        <a:srgbClr val="301A4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la.potx" id="{8808F52C-9495-4EF2-98AD-3A2AD64AE422}" vid="{7ED74BEF-F8E5-4FAB-87EF-9AB3E4018B9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52C2B5E2FBD3C44AF70A4ADB8AF69B0" ma:contentTypeVersion="13" ma:contentTypeDescription="Skapa ett nytt dokument." ma:contentTypeScope="" ma:versionID="4389f21e9a6e17243ccd9f7e2c052acd">
  <xsd:schema xmlns:xsd="http://www.w3.org/2001/XMLSchema" xmlns:xs="http://www.w3.org/2001/XMLSchema" xmlns:p="http://schemas.microsoft.com/office/2006/metadata/properties" xmlns:ns1="http://schemas.microsoft.com/sharepoint/v3" xmlns:ns2="f76e78d1-8cc2-46cf-ad48-1cf6bc4b484c" xmlns:ns3="183fe09d-e77d-452b-b93e-7586a07da347" targetNamespace="http://schemas.microsoft.com/office/2006/metadata/properties" ma:root="true" ma:fieldsID="d442eff4858ade17f82261a72d26041b" ns1:_="" ns2:_="" ns3:_="">
    <xsd:import namespace="http://schemas.microsoft.com/sharepoint/v3"/>
    <xsd:import namespace="f76e78d1-8cc2-46cf-ad48-1cf6bc4b484c"/>
    <xsd:import namespace="183fe09d-e77d-452b-b93e-7586a07da3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Egenskaper för enhetlig efterlevnadsprincip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Gränssnittsåtgärd för enhetlig efterlevnadsprincip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6e78d1-8cc2-46cf-ad48-1cf6bc4b48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3fe09d-e77d-452b-b93e-7586a07da347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6BC19CF-1F8C-4F3F-B299-6CC481DC52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76e78d1-8cc2-46cf-ad48-1cf6bc4b484c"/>
    <ds:schemaRef ds:uri="183fe09d-e77d-452b-b93e-7586a07da3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83AB7EC-D201-40A2-A38E-F149968DB9A9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E6237D1C-7F17-47A8-B439-2E0C7C2D535C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ab312f08-4471-4def-8412-0afd2913b0a1}" enabled="1" method="Standard" siteId="{3619ea90-fa6e-40bf-aa11-2d4a18ad7689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Lila_kk</Template>
  <TotalTime>2636</TotalTime>
  <Words>414</Words>
  <Application>Microsoft Office PowerPoint</Application>
  <PresentationFormat>Bredbild</PresentationFormat>
  <Paragraphs>101</Paragraphs>
  <Slides>10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4" baseType="lpstr">
      <vt:lpstr>Arial</vt:lpstr>
      <vt:lpstr>Calibri</vt:lpstr>
      <vt:lpstr>Segoe UI</vt:lpstr>
      <vt:lpstr>Lila</vt:lpstr>
      <vt:lpstr>Nytt från kyrkokansliet i Uppsala</vt:lpstr>
      <vt:lpstr>Var händer det?</vt:lpstr>
      <vt:lpstr>Om Kornet</vt:lpstr>
      <vt:lpstr>På gång inom kulturarvsområdet</vt:lpstr>
      <vt:lpstr>På gång inom fastighetsområdet</vt:lpstr>
      <vt:lpstr>Lokalförsörjningsplanering</vt:lpstr>
      <vt:lpstr>Lokalförsörjningsplanering</vt:lpstr>
      <vt:lpstr>Ekonomi - handbok  för internredovisning</vt:lpstr>
      <vt:lpstr>Kom ihåg:</vt:lpstr>
      <vt:lpstr>   Tack!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Nytt från kyrkokansliet i Uppsala</dc:title>
  <dc:creator>Ragna Tamsen</dc:creator>
  <cp:lastModifiedBy>Anna-Karin Engström</cp:lastModifiedBy>
  <cp:revision>11</cp:revision>
  <dcterms:created xsi:type="dcterms:W3CDTF">2022-11-21T11:11:50Z</dcterms:created>
  <dcterms:modified xsi:type="dcterms:W3CDTF">2022-11-23T07:15:13Z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b312f08-4471-4def-8412-0afd2913b0a1_Enabled">
    <vt:lpwstr>true</vt:lpwstr>
  </property>
  <property fmtid="{D5CDD505-2E9C-101B-9397-08002B2CF9AE}" pid="3" name="MSIP_Label_ab312f08-4471-4def-8412-0afd2913b0a1_SetDate">
    <vt:lpwstr>2020-03-04T10:37:10Z</vt:lpwstr>
  </property>
  <property fmtid="{D5CDD505-2E9C-101B-9397-08002B2CF9AE}" pid="4" name="MSIP_Label_ab312f08-4471-4def-8412-0afd2913b0a1_Method">
    <vt:lpwstr>Standard</vt:lpwstr>
  </property>
  <property fmtid="{D5CDD505-2E9C-101B-9397-08002B2CF9AE}" pid="5" name="MSIP_Label_ab312f08-4471-4def-8412-0afd2913b0a1_Name">
    <vt:lpwstr>Public</vt:lpwstr>
  </property>
  <property fmtid="{D5CDD505-2E9C-101B-9397-08002B2CF9AE}" pid="6" name="MSIP_Label_ab312f08-4471-4def-8412-0afd2913b0a1_SiteId">
    <vt:lpwstr>3619ea90-fa6e-40bf-aa11-2d4a18ad7689</vt:lpwstr>
  </property>
  <property fmtid="{D5CDD505-2E9C-101B-9397-08002B2CF9AE}" pid="7" name="MSIP_Label_ab312f08-4471-4def-8412-0afd2913b0a1_ActionId">
    <vt:lpwstr>157ef892-e7ca-4743-a439-000012098bcc</vt:lpwstr>
  </property>
  <property fmtid="{D5CDD505-2E9C-101B-9397-08002B2CF9AE}" pid="8" name="MSIP_Label_ab312f08-4471-4def-8412-0afd2913b0a1_ContentBits">
    <vt:lpwstr>0</vt:lpwstr>
  </property>
  <property fmtid="{D5CDD505-2E9C-101B-9397-08002B2CF9AE}" pid="9" name="ContentTypeId">
    <vt:lpwstr>0x010100752C2B5E2FBD3C44AF70A4ADB8AF69B0</vt:lpwstr>
  </property>
</Properties>
</file>